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32"/>
  </p:notesMasterIdLst>
  <p:sldIdLst>
    <p:sldId id="256" r:id="rId2"/>
    <p:sldId id="257" r:id="rId3"/>
    <p:sldId id="258" r:id="rId4"/>
    <p:sldId id="261" r:id="rId5"/>
    <p:sldId id="266" r:id="rId6"/>
    <p:sldId id="267" r:id="rId7"/>
    <p:sldId id="260" r:id="rId8"/>
    <p:sldId id="259" r:id="rId9"/>
    <p:sldId id="268" r:id="rId10"/>
    <p:sldId id="262" r:id="rId11"/>
    <p:sldId id="263" r:id="rId12"/>
    <p:sldId id="264" r:id="rId13"/>
    <p:sldId id="265" r:id="rId14"/>
    <p:sldId id="269" r:id="rId15"/>
    <p:sldId id="270" r:id="rId16"/>
    <p:sldId id="271" r:id="rId17"/>
    <p:sldId id="272" r:id="rId18"/>
    <p:sldId id="277" r:id="rId19"/>
    <p:sldId id="278" r:id="rId20"/>
    <p:sldId id="279" r:id="rId21"/>
    <p:sldId id="282" r:id="rId22"/>
    <p:sldId id="280" r:id="rId23"/>
    <p:sldId id="281" r:id="rId24"/>
    <p:sldId id="283" r:id="rId25"/>
    <p:sldId id="287" r:id="rId26"/>
    <p:sldId id="273" r:id="rId27"/>
    <p:sldId id="284" r:id="rId28"/>
    <p:sldId id="285" r:id="rId29"/>
    <p:sldId id="286" r:id="rId30"/>
    <p:sldId id="288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035" autoAdjust="0"/>
  </p:normalViewPr>
  <p:slideViewPr>
    <p:cSldViewPr snapToGrid="0">
      <p:cViewPr varScale="1">
        <p:scale>
          <a:sx n="80" d="100"/>
          <a:sy n="80" d="100"/>
        </p:scale>
        <p:origin x="25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46AFBA-6061-4633-94CE-8D6F2A2070A1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1_2" csCatId="accent1" phldr="1"/>
      <dgm:spPr/>
      <dgm:t>
        <a:bodyPr/>
        <a:lstStyle/>
        <a:p>
          <a:endParaRPr lang="en-US"/>
        </a:p>
      </dgm:t>
    </dgm:pt>
    <dgm:pt modelId="{72985C32-C63F-4A4D-84CF-51851ED06807}">
      <dgm:prSet/>
      <dgm:spPr/>
      <dgm:t>
        <a:bodyPr/>
        <a:lstStyle/>
        <a:p>
          <a:pPr rtl="0">
            <a:defRPr cap="all"/>
          </a:pPr>
          <a:r>
            <a:rPr lang="en-US" dirty="0">
              <a:latin typeface="Calibri Light" panose="020F0302020204030204"/>
            </a:rPr>
            <a:t>Use heuristics borrowed from biology</a:t>
          </a:r>
          <a:endParaRPr lang="en-US" dirty="0"/>
        </a:p>
      </dgm:t>
    </dgm:pt>
    <dgm:pt modelId="{F4C0FB90-7417-410D-B822-11804521E350}" type="parTrans" cxnId="{31FAD6A6-21AE-4CC5-A924-7B616513FB15}">
      <dgm:prSet/>
      <dgm:spPr/>
      <dgm:t>
        <a:bodyPr/>
        <a:lstStyle/>
        <a:p>
          <a:endParaRPr lang="en-US"/>
        </a:p>
      </dgm:t>
    </dgm:pt>
    <dgm:pt modelId="{63145EF8-F2AF-4CDF-AAC2-95326CFD9978}" type="sibTrans" cxnId="{31FAD6A6-21AE-4CC5-A924-7B616513FB15}">
      <dgm:prSet/>
      <dgm:spPr/>
      <dgm:t>
        <a:bodyPr/>
        <a:lstStyle/>
        <a:p>
          <a:endParaRPr lang="en-US"/>
        </a:p>
      </dgm:t>
    </dgm:pt>
    <dgm:pt modelId="{2356C036-99E6-4717-84A3-2291C52D8444}">
      <dgm:prSet/>
      <dgm:spPr/>
      <dgm:t>
        <a:bodyPr/>
        <a:lstStyle/>
        <a:p>
          <a:pPr>
            <a:defRPr cap="all"/>
          </a:pPr>
          <a:r>
            <a:rPr lang="en-US" dirty="0">
              <a:latin typeface="Calibri Light" panose="020F0302020204030204"/>
            </a:rPr>
            <a:t>Naïve evolution, genetics, sexual reproduction</a:t>
          </a:r>
          <a:endParaRPr lang="en-US" dirty="0"/>
        </a:p>
      </dgm:t>
    </dgm:pt>
    <dgm:pt modelId="{7E8E7ED8-5862-4E78-8A78-A1AD89F6DF53}" type="parTrans" cxnId="{7F5D8F19-0DDB-4B9E-BB7B-8044F9D9A49B}">
      <dgm:prSet/>
      <dgm:spPr/>
      <dgm:t>
        <a:bodyPr/>
        <a:lstStyle/>
        <a:p>
          <a:endParaRPr lang="en-US"/>
        </a:p>
      </dgm:t>
    </dgm:pt>
    <dgm:pt modelId="{95F1D4BC-2061-454F-A38B-AF9F87580D7F}" type="sibTrans" cxnId="{7F5D8F19-0DDB-4B9E-BB7B-8044F9D9A49B}">
      <dgm:prSet/>
      <dgm:spPr/>
      <dgm:t>
        <a:bodyPr/>
        <a:lstStyle/>
        <a:p>
          <a:endParaRPr lang="en-US"/>
        </a:p>
      </dgm:t>
    </dgm:pt>
    <dgm:pt modelId="{A084CDEF-0474-443D-9819-1D487138453C}" type="pres">
      <dgm:prSet presAssocID="{8746AFBA-6061-4633-94CE-8D6F2A2070A1}" presName="root" presStyleCnt="0">
        <dgm:presLayoutVars>
          <dgm:dir/>
          <dgm:resizeHandles val="exact"/>
        </dgm:presLayoutVars>
      </dgm:prSet>
      <dgm:spPr/>
    </dgm:pt>
    <dgm:pt modelId="{89E5CD8F-8DDE-4662-8AB3-4ECA1FDBF7E3}" type="pres">
      <dgm:prSet presAssocID="{72985C32-C63F-4A4D-84CF-51851ED06807}" presName="compNode" presStyleCnt="0"/>
      <dgm:spPr/>
    </dgm:pt>
    <dgm:pt modelId="{C367FCCC-D118-4841-99B4-F0BBA98D156D}" type="pres">
      <dgm:prSet presAssocID="{72985C32-C63F-4A4D-84CF-51851ED06807}" presName="iconBgRect" presStyleLbl="bgShp" presStyleIdx="0" presStyleCnt="2"/>
      <dgm:spPr/>
    </dgm:pt>
    <dgm:pt modelId="{E608DAF1-BA2A-4A0D-990D-3255DE031967}" type="pres">
      <dgm:prSet presAssocID="{72985C32-C63F-4A4D-84CF-51851ED0680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uzzle Pieces"/>
        </a:ext>
      </dgm:extLst>
    </dgm:pt>
    <dgm:pt modelId="{96D1ADD9-F5EA-45E3-B56A-45564E742C8D}" type="pres">
      <dgm:prSet presAssocID="{72985C32-C63F-4A4D-84CF-51851ED06807}" presName="spaceRect" presStyleCnt="0"/>
      <dgm:spPr/>
    </dgm:pt>
    <dgm:pt modelId="{0C85FFCC-CCD6-42DD-AD28-BA48BE59D7D8}" type="pres">
      <dgm:prSet presAssocID="{72985C32-C63F-4A4D-84CF-51851ED06807}" presName="textRect" presStyleLbl="revTx" presStyleIdx="0" presStyleCnt="2">
        <dgm:presLayoutVars>
          <dgm:chMax val="1"/>
          <dgm:chPref val="1"/>
        </dgm:presLayoutVars>
      </dgm:prSet>
      <dgm:spPr/>
    </dgm:pt>
    <dgm:pt modelId="{B628F9ED-2187-4FF4-831F-E4449193520D}" type="pres">
      <dgm:prSet presAssocID="{63145EF8-F2AF-4CDF-AAC2-95326CFD9978}" presName="sibTrans" presStyleCnt="0"/>
      <dgm:spPr/>
    </dgm:pt>
    <dgm:pt modelId="{206966C0-633F-4DBF-86C6-1CAE55A1D608}" type="pres">
      <dgm:prSet presAssocID="{2356C036-99E6-4717-84A3-2291C52D8444}" presName="compNode" presStyleCnt="0"/>
      <dgm:spPr/>
    </dgm:pt>
    <dgm:pt modelId="{E0E1F5C7-DFFE-4EE3-8F89-314BCD0D034F}" type="pres">
      <dgm:prSet presAssocID="{2356C036-99E6-4717-84A3-2291C52D8444}" presName="iconBgRect" presStyleLbl="bgShp" presStyleIdx="1" presStyleCnt="2"/>
      <dgm:spPr/>
    </dgm:pt>
    <dgm:pt modelId="{EAA5D5FD-4C4D-4856-A30E-6486551A20AE}" type="pres">
      <dgm:prSet presAssocID="{2356C036-99E6-4717-84A3-2291C52D844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NA"/>
        </a:ext>
      </dgm:extLst>
    </dgm:pt>
    <dgm:pt modelId="{C5704F01-8D56-4781-9546-ED88105A1ECB}" type="pres">
      <dgm:prSet presAssocID="{2356C036-99E6-4717-84A3-2291C52D8444}" presName="spaceRect" presStyleCnt="0"/>
      <dgm:spPr/>
    </dgm:pt>
    <dgm:pt modelId="{AB926316-5449-4BF5-9B67-15296109DA1D}" type="pres">
      <dgm:prSet presAssocID="{2356C036-99E6-4717-84A3-2291C52D8444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7F5D8F19-0DDB-4B9E-BB7B-8044F9D9A49B}" srcId="{8746AFBA-6061-4633-94CE-8D6F2A2070A1}" destId="{2356C036-99E6-4717-84A3-2291C52D8444}" srcOrd="1" destOrd="0" parTransId="{7E8E7ED8-5862-4E78-8A78-A1AD89F6DF53}" sibTransId="{95F1D4BC-2061-454F-A38B-AF9F87580D7F}"/>
    <dgm:cxn modelId="{512FD63C-EBD0-4460-ADE0-00D1775CF25E}" type="presOf" srcId="{2356C036-99E6-4717-84A3-2291C52D8444}" destId="{AB926316-5449-4BF5-9B67-15296109DA1D}" srcOrd="0" destOrd="0" presId="urn:microsoft.com/office/officeart/2018/5/layout/IconCircleLabelList"/>
    <dgm:cxn modelId="{95B49E75-B2C9-41DB-81CA-2CC6CCD9021B}" type="presOf" srcId="{8746AFBA-6061-4633-94CE-8D6F2A2070A1}" destId="{A084CDEF-0474-443D-9819-1D487138453C}" srcOrd="0" destOrd="0" presId="urn:microsoft.com/office/officeart/2018/5/layout/IconCircleLabelList"/>
    <dgm:cxn modelId="{31FAD6A6-21AE-4CC5-A924-7B616513FB15}" srcId="{8746AFBA-6061-4633-94CE-8D6F2A2070A1}" destId="{72985C32-C63F-4A4D-84CF-51851ED06807}" srcOrd="0" destOrd="0" parTransId="{F4C0FB90-7417-410D-B822-11804521E350}" sibTransId="{63145EF8-F2AF-4CDF-AAC2-95326CFD9978}"/>
    <dgm:cxn modelId="{91FD6DDA-A220-4027-BA87-0836768256EC}" type="presOf" srcId="{72985C32-C63F-4A4D-84CF-51851ED06807}" destId="{0C85FFCC-CCD6-42DD-AD28-BA48BE59D7D8}" srcOrd="0" destOrd="0" presId="urn:microsoft.com/office/officeart/2018/5/layout/IconCircleLabelList"/>
    <dgm:cxn modelId="{448D38DE-24E4-4FC3-8E79-A7E846158CC1}" type="presParOf" srcId="{A084CDEF-0474-443D-9819-1D487138453C}" destId="{89E5CD8F-8DDE-4662-8AB3-4ECA1FDBF7E3}" srcOrd="0" destOrd="0" presId="urn:microsoft.com/office/officeart/2018/5/layout/IconCircleLabelList"/>
    <dgm:cxn modelId="{D9891D47-1EA9-43A9-A429-8239EF802163}" type="presParOf" srcId="{89E5CD8F-8DDE-4662-8AB3-4ECA1FDBF7E3}" destId="{C367FCCC-D118-4841-99B4-F0BBA98D156D}" srcOrd="0" destOrd="0" presId="urn:microsoft.com/office/officeart/2018/5/layout/IconCircleLabelList"/>
    <dgm:cxn modelId="{F67EEB48-6DDC-46E9-9FD6-DF566745256B}" type="presParOf" srcId="{89E5CD8F-8DDE-4662-8AB3-4ECA1FDBF7E3}" destId="{E608DAF1-BA2A-4A0D-990D-3255DE031967}" srcOrd="1" destOrd="0" presId="urn:microsoft.com/office/officeart/2018/5/layout/IconCircleLabelList"/>
    <dgm:cxn modelId="{712DDD16-9BE1-4885-875A-36B1F0B56211}" type="presParOf" srcId="{89E5CD8F-8DDE-4662-8AB3-4ECA1FDBF7E3}" destId="{96D1ADD9-F5EA-45E3-B56A-45564E742C8D}" srcOrd="2" destOrd="0" presId="urn:microsoft.com/office/officeart/2018/5/layout/IconCircleLabelList"/>
    <dgm:cxn modelId="{8DBB7292-4685-4726-B657-D4E1FFF16F5C}" type="presParOf" srcId="{89E5CD8F-8DDE-4662-8AB3-4ECA1FDBF7E3}" destId="{0C85FFCC-CCD6-42DD-AD28-BA48BE59D7D8}" srcOrd="3" destOrd="0" presId="urn:microsoft.com/office/officeart/2018/5/layout/IconCircleLabelList"/>
    <dgm:cxn modelId="{F2956B2C-79B4-42D8-A9CF-388B6F3DD3A2}" type="presParOf" srcId="{A084CDEF-0474-443D-9819-1D487138453C}" destId="{B628F9ED-2187-4FF4-831F-E4449193520D}" srcOrd="1" destOrd="0" presId="urn:microsoft.com/office/officeart/2018/5/layout/IconCircleLabelList"/>
    <dgm:cxn modelId="{167D0BEE-CBEA-4CA5-A9FB-FCFAA1B08752}" type="presParOf" srcId="{A084CDEF-0474-443D-9819-1D487138453C}" destId="{206966C0-633F-4DBF-86C6-1CAE55A1D608}" srcOrd="2" destOrd="0" presId="urn:microsoft.com/office/officeart/2018/5/layout/IconCircleLabelList"/>
    <dgm:cxn modelId="{63677184-BC41-4F43-A6D1-798D0D6381FE}" type="presParOf" srcId="{206966C0-633F-4DBF-86C6-1CAE55A1D608}" destId="{E0E1F5C7-DFFE-4EE3-8F89-314BCD0D034F}" srcOrd="0" destOrd="0" presId="urn:microsoft.com/office/officeart/2018/5/layout/IconCircleLabelList"/>
    <dgm:cxn modelId="{95E2C25D-673D-4476-A33C-330D20D60CDC}" type="presParOf" srcId="{206966C0-633F-4DBF-86C6-1CAE55A1D608}" destId="{EAA5D5FD-4C4D-4856-A30E-6486551A20AE}" srcOrd="1" destOrd="0" presId="urn:microsoft.com/office/officeart/2018/5/layout/IconCircleLabelList"/>
    <dgm:cxn modelId="{5FB9A5D8-24CD-4916-90BB-0BF289EC8E25}" type="presParOf" srcId="{206966C0-633F-4DBF-86C6-1CAE55A1D608}" destId="{C5704F01-8D56-4781-9546-ED88105A1ECB}" srcOrd="2" destOrd="0" presId="urn:microsoft.com/office/officeart/2018/5/layout/IconCircleLabelList"/>
    <dgm:cxn modelId="{2D4CE30C-0FB4-4F28-815C-96C5C250C416}" type="presParOf" srcId="{206966C0-633F-4DBF-86C6-1CAE55A1D608}" destId="{AB926316-5449-4BF5-9B67-15296109DA1D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67FCCC-D118-4841-99B4-F0BBA98D156D}">
      <dsp:nvSpPr>
        <dsp:cNvPr id="0" name=""/>
        <dsp:cNvSpPr/>
      </dsp:nvSpPr>
      <dsp:spPr>
        <a:xfrm>
          <a:off x="730349" y="376271"/>
          <a:ext cx="2196000" cy="2196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08DAF1-BA2A-4A0D-990D-3255DE031967}">
      <dsp:nvSpPr>
        <dsp:cNvPr id="0" name=""/>
        <dsp:cNvSpPr/>
      </dsp:nvSpPr>
      <dsp:spPr>
        <a:xfrm>
          <a:off x="1198349" y="844271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85FFCC-CCD6-42DD-AD28-BA48BE59D7D8}">
      <dsp:nvSpPr>
        <dsp:cNvPr id="0" name=""/>
        <dsp:cNvSpPr/>
      </dsp:nvSpPr>
      <dsp:spPr>
        <a:xfrm>
          <a:off x="28349" y="325627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latin typeface="Calibri Light" panose="020F0302020204030204"/>
            </a:rPr>
            <a:t>Use heuristics borrowed from biology</a:t>
          </a:r>
          <a:endParaRPr lang="en-US" sz="2300" kern="1200" dirty="0"/>
        </a:p>
      </dsp:txBody>
      <dsp:txXfrm>
        <a:off x="28349" y="3256272"/>
        <a:ext cx="3600000" cy="720000"/>
      </dsp:txXfrm>
    </dsp:sp>
    <dsp:sp modelId="{E0E1F5C7-DFFE-4EE3-8F89-314BCD0D034F}">
      <dsp:nvSpPr>
        <dsp:cNvPr id="0" name=""/>
        <dsp:cNvSpPr/>
      </dsp:nvSpPr>
      <dsp:spPr>
        <a:xfrm>
          <a:off x="4960350" y="376271"/>
          <a:ext cx="2196000" cy="219600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AA5D5FD-4C4D-4856-A30E-6486551A20AE}">
      <dsp:nvSpPr>
        <dsp:cNvPr id="0" name=""/>
        <dsp:cNvSpPr/>
      </dsp:nvSpPr>
      <dsp:spPr>
        <a:xfrm>
          <a:off x="5428350" y="844271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926316-5449-4BF5-9B67-15296109DA1D}">
      <dsp:nvSpPr>
        <dsp:cNvPr id="0" name=""/>
        <dsp:cNvSpPr/>
      </dsp:nvSpPr>
      <dsp:spPr>
        <a:xfrm>
          <a:off x="4258350" y="3256272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latin typeface="Calibri Light" panose="020F0302020204030204"/>
            </a:rPr>
            <a:t>Naïve evolution, genetics, sexual reproduction</a:t>
          </a:r>
          <a:endParaRPr lang="en-US" sz="2300" kern="1200" dirty="0"/>
        </a:p>
      </dsp:txBody>
      <dsp:txXfrm>
        <a:off x="4258350" y="3256272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g>
</file>

<file path=ppt/media/image13.jpg>
</file>

<file path=ppt/media/image14.jpeg>
</file>

<file path=ppt/media/image15.jpeg>
</file>

<file path=ppt/media/image16.jpe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jpeg>
</file>

<file path=ppt/media/image27.jfif>
</file>

<file path=ppt/media/image27.png>
</file>

<file path=ppt/media/image28.png>
</file>

<file path=ppt/media/image29.png>
</file>

<file path=ppt/media/image3.svg>
</file>

<file path=ppt/media/image30.png>
</file>

<file path=ppt/media/image4.png>
</file>

<file path=ppt/media/image5.svg>
</file>

<file path=ppt/media/image6.jpg>
</file>

<file path=ppt/media/image7.png>
</file>

<file path=ppt/media/image8.svg>
</file>

<file path=ppt/media/image9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AA6A39-DCB7-4D4D-864D-BF077F1C05E7}" type="datetimeFigureOut">
              <a:rPr lang="en-US" smtClean="0"/>
              <a:t>2020-01-31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612887-2212-4A87-8A40-8DD65ED95A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0611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224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Genotype -&gt; Phenotype</a:t>
            </a:r>
          </a:p>
          <a:p>
            <a:endParaRPr lang="en-US" dirty="0"/>
          </a:p>
          <a:p>
            <a:r>
              <a:rPr lang="en-US" dirty="0"/>
              <a:t>Selection is a very complicated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7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Darwin’s finches: narrow specialization of beaks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8204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Jean-Baptiste Lamarck</a:t>
            </a:r>
          </a:p>
          <a:p>
            <a:r>
              <a:rPr lang="en-US" dirty="0"/>
              <a:t>Lamarck’s giraffe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0748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478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95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And more...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669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208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209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2718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Flaws are:</a:t>
            </a:r>
          </a:p>
          <a:p>
            <a:pPr marL="228600" indent="-228600">
              <a:buAutoNum type="arabicPeriod"/>
            </a:pPr>
            <a:r>
              <a:rPr lang="en-US" sz="1200" dirty="0"/>
              <a:t>Fitness could be negative (oops)</a:t>
            </a:r>
          </a:p>
          <a:p>
            <a:pPr marL="228600" indent="-228600">
              <a:buAutoNum type="arabicPeriod"/>
            </a:pPr>
            <a:r>
              <a:rPr lang="en-US" sz="1200" dirty="0"/>
              <a:t>Different units of measurement of the same fitness would produce different probabilities (for example fitness == temperature in Kelvins VS Celsius)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541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definition</a:t>
            </a:r>
          </a:p>
          <a:p>
            <a:r>
              <a:rPr lang="en-US" dirty="0"/>
              <a:t>Numerical optimization</a:t>
            </a:r>
          </a:p>
          <a:p>
            <a:r>
              <a:rPr lang="en-US" dirty="0"/>
              <a:t>Why not usual num. optimization methods?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1694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101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53406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  <a:p>
            <a:r>
              <a:rPr lang="en-US" dirty="0"/>
              <a:t>What is then done with unified metric?</a:t>
            </a:r>
          </a:p>
          <a:p>
            <a:r>
              <a:rPr lang="en-US" dirty="0"/>
              <a:t>Are previous methods of selection applied?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794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more…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091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GA </a:t>
            </a:r>
            <a:r>
              <a:rPr lang="en-US" dirty="0"/>
              <a:t>can evolve the design of hardware components.</a:t>
            </a:r>
            <a:endParaRPr lang="sr-Latn-RS" dirty="0"/>
          </a:p>
          <a:p>
            <a:endParaRPr lang="en-US" dirty="0"/>
          </a:p>
          <a:p>
            <a:r>
              <a:rPr lang="en-US" dirty="0"/>
              <a:t>Antenna from one of </a:t>
            </a:r>
            <a:r>
              <a:rPr lang="sr-Latn-RS" dirty="0"/>
              <a:t>NASA</a:t>
            </a:r>
            <a:r>
              <a:rPr lang="en-US" dirty="0"/>
              <a:t>’s microsatellites from 2006.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242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r-Latn-RS" dirty="0"/>
              <a:t>GA </a:t>
            </a:r>
            <a:r>
              <a:rPr lang="en-US" dirty="0"/>
              <a:t>can evolve parameters of another AI algorithm.</a:t>
            </a:r>
          </a:p>
          <a:p>
            <a:endParaRPr lang="sr-Latn-RS" dirty="0"/>
          </a:p>
          <a:p>
            <a:r>
              <a:rPr lang="sr-Latn-RS" dirty="0"/>
              <a:t>GA </a:t>
            </a:r>
            <a:r>
              <a:rPr lang="en-US" dirty="0"/>
              <a:t>evolves AI that plays Tetris.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6509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 =&gt; A rich space of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331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Questions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Thanks</a:t>
            </a:r>
            <a:endParaRPr lang="sr-Latn-R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94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GA doesn’t model evolution. </a:t>
            </a:r>
          </a:p>
          <a:p>
            <a:r>
              <a:rPr lang="en-US" dirty="0"/>
              <a:t>GA use a set of heuristics borrowed from biology.</a:t>
            </a:r>
          </a:p>
          <a:p>
            <a:r>
              <a:rPr lang="en-US" dirty="0"/>
              <a:t>A naïve attempt to mimic naïve evolution.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8962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see how nature does it…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0648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DNA and what is it for?</a:t>
            </a:r>
          </a:p>
          <a:p>
            <a:r>
              <a:rPr lang="en-US" dirty="0"/>
              <a:t>DNA is a carrier of information.</a:t>
            </a:r>
          </a:p>
          <a:p>
            <a:r>
              <a:rPr lang="en-US" dirty="0"/>
              <a:t>Lots of information.</a:t>
            </a:r>
          </a:p>
          <a:p>
            <a:endParaRPr lang="en-US" dirty="0"/>
          </a:p>
          <a:p>
            <a:r>
              <a:rPr lang="en-US" dirty="0"/>
              <a:t>Mostly contained in nucleus (</a:t>
            </a:r>
            <a:r>
              <a:rPr lang="en-US" dirty="0" err="1"/>
              <a:t>nDNA</a:t>
            </a:r>
            <a:r>
              <a:rPr lang="en-US" dirty="0"/>
              <a:t>), some in mitochondria (</a:t>
            </a:r>
            <a:r>
              <a:rPr lang="en-US" dirty="0" err="1"/>
              <a:t>mtDNA</a:t>
            </a:r>
            <a:r>
              <a:rPr lang="en-US" dirty="0"/>
              <a:t>), some in the chloroplast in plants (</a:t>
            </a:r>
            <a:r>
              <a:rPr lang="en-US" dirty="0" err="1"/>
              <a:t>cpDNA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/>
              <a:t>DNA is finely packed in chromosomes.</a:t>
            </a:r>
          </a:p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7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Humans have 23 pairs of chromosomes.</a:t>
            </a:r>
          </a:p>
          <a:p>
            <a:r>
              <a:rPr lang="en-US" dirty="0"/>
              <a:t>22 pairs of autosomes and one pair of sex chromosomes (XX or XY).</a:t>
            </a:r>
          </a:p>
          <a:p>
            <a:r>
              <a:rPr lang="en-US" dirty="0"/>
              <a:t>Those 23 pairs together make one genome.</a:t>
            </a:r>
          </a:p>
          <a:p>
            <a:r>
              <a:rPr lang="en-US" dirty="0"/>
              <a:t>Human genome is huge.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13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randomness is very good.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600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Sexual VS asexual reproduction.</a:t>
            </a:r>
          </a:p>
          <a:p>
            <a:r>
              <a:rPr lang="en-US" dirty="0"/>
              <a:t>Why not asexual?</a:t>
            </a:r>
          </a:p>
          <a:p>
            <a:endParaRPr lang="en-US" dirty="0"/>
          </a:p>
          <a:p>
            <a:r>
              <a:rPr lang="en-US" dirty="0"/>
              <a:t>We want the best evolution mechanism.</a:t>
            </a:r>
          </a:p>
          <a:p>
            <a:r>
              <a:rPr lang="en-US" dirty="0"/>
              <a:t>Well it turns out that less developed organisms (single cell) reproduce asexually while almost all multicellular organisms display some form of sexual reproduction.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complicated process of meiosis…</a:t>
            </a:r>
          </a:p>
          <a:p>
            <a:pPr marL="0" indent="0">
              <a:buFontTx/>
              <a:buNone/>
            </a:pPr>
            <a:r>
              <a:rPr lang="en-US" dirty="0"/>
              <a:t>We are not even going to try understanding it let alone replicating it…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390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a gene that is good at something is discovered it is good that there is a mechanism to keep that gene.</a:t>
            </a:r>
          </a:p>
          <a:p>
            <a:r>
              <a:rPr lang="en-US" dirty="0"/>
              <a:t>It is even better that there is a mechanism that mixes genes from one part of one chromosome with genes from the other part of another chromosome.</a:t>
            </a:r>
          </a:p>
          <a:p>
            <a:r>
              <a:rPr lang="en-US" dirty="0"/>
              <a:t>Now two partially good chromosomes can mix into one very good chromosome.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612887-2212-4A87-8A40-8DD65ED95AD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09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153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580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480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96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647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07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920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23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2968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543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79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2020-01-31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3216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f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ocw.mit.edu/courses/electrical-engineering-and-computer-science/6-034-artificial-intelligence-fall-2010/index.htm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0">
            <a:extLst>
              <a:ext uri="{FF2B5EF4-FFF2-40B4-BE49-F238E27FC236}">
                <a16:creationId xmlns:a16="http://schemas.microsoft.com/office/drawing/2014/main" id="{73B8B630-2B69-4DF5-9C33-2962392F74A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/>
          <a:stretch/>
        </p:blipFill>
        <p:spPr>
          <a:xfrm>
            <a:off x="20" y="1"/>
            <a:ext cx="9143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2"/>
            <a:ext cx="6858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 Light"/>
              </a:rPr>
              <a:t>Genetic algorithms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8F8A78-CD23-48B3-BCE9-279BC596C1A2}"/>
              </a:ext>
            </a:extLst>
          </p:cNvPr>
          <p:cNvSpPr txBox="1"/>
          <p:nvPr/>
        </p:nvSpPr>
        <p:spPr>
          <a:xfrm>
            <a:off x="6907688" y="6304002"/>
            <a:ext cx="2095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dirty="0"/>
              <a:t>Miloš Pivaš </a:t>
            </a:r>
            <a:r>
              <a:rPr lang="en-US" dirty="0"/>
              <a:t>12.2019.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68">
            <a:extLst>
              <a:ext uri="{FF2B5EF4-FFF2-40B4-BE49-F238E27FC236}">
                <a16:creationId xmlns:a16="http://schemas.microsoft.com/office/drawing/2014/main" id="{AFC326BA-4144-4617-B5BF-0CBB560893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3" r="-1" b="5860"/>
          <a:stretch/>
        </p:blipFill>
        <p:spPr>
          <a:xfrm>
            <a:off x="240030" y="320040"/>
            <a:ext cx="8661654" cy="4462272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4892040"/>
            <a:ext cx="8661654" cy="1645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BEB38-4BE7-4179-9ECD-6AEFC9BF4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441" y="5093208"/>
            <a:ext cx="5229903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200" dirty="0">
                <a:solidFill>
                  <a:schemeClr val="bg1"/>
                </a:solidFill>
              </a:rPr>
              <a:t>Evolution is very complicated.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044952" y="5264106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37555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4" descr="A close up of a bird&#10;&#10;Description generated with high confidence">
            <a:extLst>
              <a:ext uri="{FF2B5EF4-FFF2-40B4-BE49-F238E27FC236}">
                <a16:creationId xmlns:a16="http://schemas.microsoft.com/office/drawing/2014/main" id="{91BDAAF7-37C7-405A-82A5-8E2E4C81B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2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565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7">
            <a:extLst>
              <a:ext uri="{FF2B5EF4-FFF2-40B4-BE49-F238E27FC236}">
                <a16:creationId xmlns:a16="http://schemas.microsoft.com/office/drawing/2014/main" id="{06F75057-EB5B-45EC-B718-B6012B41DF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740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6543" y="450221"/>
            <a:ext cx="6748272" cy="3918123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40404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E0F112-9BD3-4A79-A7CB-04435FF98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501" y="1111086"/>
            <a:ext cx="5767578" cy="26238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How do we use these heuristics?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2900" y="4521269"/>
            <a:ext cx="8458200" cy="1877811"/>
          </a:xfrm>
          <a:prstGeom prst="rect">
            <a:avLst/>
          </a:prstGeom>
          <a:solidFill>
            <a:srgbClr val="7F7F7F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14508" y="450221"/>
            <a:ext cx="1586592" cy="1890204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EE7D3DD2-2E6B-4C9C-AE48-82CEADB2F5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23249" y="2746712"/>
            <a:ext cx="1364575" cy="136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51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8CA9-470E-42AD-B59A-3FCDD1015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Genome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E36EA-18E2-4109-926F-9D848ED14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Genome</a:t>
            </a:r>
          </a:p>
          <a:p>
            <a:pPr lvl="1"/>
            <a:r>
              <a:rPr lang="en-US" dirty="0"/>
              <a:t>Set of pairs of chromosomes -&gt; one chromosome</a:t>
            </a:r>
          </a:p>
          <a:p>
            <a:r>
              <a:rPr lang="en-US" dirty="0"/>
              <a:t>ATCG -&gt; 01</a:t>
            </a:r>
          </a:p>
          <a:p>
            <a:r>
              <a:rPr lang="en-US" dirty="0"/>
              <a:t>A chromosome is an array of variables that we wish to optimize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45441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B406D-0962-4CD7-85C7-557F8D118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Mutations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EC46D-E5A0-40DB-826F-1D343A951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 dirty="0"/>
              <a:t>Bit string mutations</a:t>
            </a:r>
          </a:p>
          <a:p>
            <a:r>
              <a:rPr lang="en-US" sz="2100" dirty="0"/>
              <a:t>Flip bit mutations</a:t>
            </a:r>
          </a:p>
          <a:p>
            <a:r>
              <a:rPr lang="en-US" sz="2100" dirty="0"/>
              <a:t>Boundary</a:t>
            </a:r>
            <a:endParaRPr lang="sr-Latn-RS" sz="2100" dirty="0"/>
          </a:p>
          <a:p>
            <a:r>
              <a:rPr lang="sr-Latn-RS" sz="2100" dirty="0"/>
              <a:t>Uniform</a:t>
            </a:r>
          </a:p>
          <a:p>
            <a:r>
              <a:rPr lang="en-US" sz="2100" dirty="0"/>
              <a:t>Gaussian</a:t>
            </a:r>
            <a:endParaRPr lang="sr-Latn-RS" sz="2100" dirty="0"/>
          </a:p>
          <a:p>
            <a:r>
              <a:rPr lang="sr-Latn-RS" sz="2100" dirty="0"/>
              <a:t>N</a:t>
            </a:r>
            <a:r>
              <a:rPr lang="en-US" sz="2100" dirty="0"/>
              <a:t>on-</a:t>
            </a:r>
            <a:r>
              <a:rPr lang="sr-Latn-RS" sz="2100" dirty="0"/>
              <a:t>uniform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795887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66291-FACC-48DC-B48E-9B5914A42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950" y="338328"/>
            <a:ext cx="76581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700" dirty="0"/>
              <a:t>Crossover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9144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1173" y="2423160"/>
            <a:ext cx="4210176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1061" y="2423160"/>
            <a:ext cx="4210177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EC05A4-5E56-4A06-B746-DEF4D96AD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9361" y="3692353"/>
            <a:ext cx="3730752" cy="16150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F654670-2DFB-43A9-BD1F-E4C978969C1B}"/>
              </a:ext>
            </a:extLst>
          </p:cNvPr>
          <p:cNvSpPr txBox="1"/>
          <p:nvPr/>
        </p:nvSpPr>
        <p:spPr>
          <a:xfrm>
            <a:off x="1387665" y="2755392"/>
            <a:ext cx="19141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sr-Latn-RS" sz="2000" dirty="0">
                <a:solidFill>
                  <a:schemeClr val="bg1"/>
                </a:solidFill>
              </a:rPr>
              <a:t>Single-point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74707D-67C3-4C42-9D5D-8AC91C632D6B}"/>
              </a:ext>
            </a:extLst>
          </p:cNvPr>
          <p:cNvSpPr txBox="1"/>
          <p:nvPr/>
        </p:nvSpPr>
        <p:spPr>
          <a:xfrm>
            <a:off x="5718459" y="2755392"/>
            <a:ext cx="2155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sr-Latn-RS" sz="2000" dirty="0">
                <a:solidFill>
                  <a:schemeClr val="bg1"/>
                </a:solidFill>
              </a:rPr>
              <a:t>2-point, k-point....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C69231F-A216-4C90-8F61-E44723E9A9E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930773" y="3562929"/>
            <a:ext cx="3730752" cy="165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521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93890-82BE-46CA-A356-0920C6C9B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F</a:t>
            </a:r>
            <a:r>
              <a:rPr lang="sr-Latn-RS" dirty="0"/>
              <a:t>itness</a:t>
            </a:r>
            <a:r>
              <a:rPr lang="en-US" dirty="0"/>
              <a:t>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AD7EF-9F07-4E70-A291-D87096E9A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en-US" dirty="0"/>
              <a:t>Depends on application</a:t>
            </a:r>
            <a:endParaRPr lang="sr-Latn-RS" dirty="0"/>
          </a:p>
          <a:p>
            <a:r>
              <a:rPr lang="en-US" dirty="0"/>
              <a:t>Almost always non-linear, non-differentiable</a:t>
            </a:r>
            <a:endParaRPr lang="sr-Latn-RS" dirty="0"/>
          </a:p>
          <a:p>
            <a:r>
              <a:rPr lang="en-US" dirty="0"/>
              <a:t>Usually it isn’t even an explicit mathematical function, but a metric of some simulation or measurement</a:t>
            </a:r>
            <a:r>
              <a:rPr lang="sr-Latn-RS" dirty="0"/>
              <a:t>...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1832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777E57D-6A88-4B5B-A068-2BA7FF4E8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502920"/>
            <a:ext cx="7882128" cy="1975104"/>
          </a:xfrm>
        </p:spPr>
        <p:txBody>
          <a:bodyPr anchor="b">
            <a:normAutofit/>
          </a:bodyPr>
          <a:lstStyle/>
          <a:p>
            <a:r>
              <a:rPr lang="en-US" sz="4700" dirty="0"/>
              <a:t>How to turn fitness into probability of survival</a:t>
            </a:r>
            <a:r>
              <a:rPr lang="sr-Latn-RS" sz="4700" dirty="0"/>
              <a:t>?</a:t>
            </a:r>
            <a:endParaRPr lang="en-US" sz="47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079" y="0"/>
            <a:ext cx="7879842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0936" y="2894076"/>
            <a:ext cx="787984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DF63B-6591-450C-951E-BE412CD93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3328416"/>
            <a:ext cx="7882128" cy="2715768"/>
          </a:xfrm>
        </p:spPr>
        <p:txBody>
          <a:bodyPr>
            <a:normAutofit/>
          </a:bodyPr>
          <a:lstStyle/>
          <a:p>
            <a:r>
              <a:rPr lang="en-US" sz="1900" dirty="0"/>
              <a:t>Truncation selection</a:t>
            </a:r>
          </a:p>
          <a:p>
            <a:r>
              <a:rPr lang="en-US" sz="1900" dirty="0"/>
              <a:t>Fitness proportionate selection (Roulette wheel selection)</a:t>
            </a:r>
          </a:p>
          <a:p>
            <a:r>
              <a:rPr lang="en-US" sz="1900" dirty="0"/>
              <a:t>Stochastic universal sampling</a:t>
            </a:r>
            <a:r>
              <a:rPr lang="sr-Latn-RS" sz="1900" dirty="0"/>
              <a:t> (</a:t>
            </a:r>
            <a:r>
              <a:rPr lang="sr-Latn-RS" sz="1900" i="1" dirty="0"/>
              <a:t>SUS</a:t>
            </a:r>
            <a:r>
              <a:rPr lang="sr-Latn-RS" sz="1900" dirty="0"/>
              <a:t>)</a:t>
            </a:r>
            <a:endParaRPr lang="en-US" sz="1900" dirty="0"/>
          </a:p>
          <a:p>
            <a:r>
              <a:rPr lang="sr-Latn-RS" sz="1900" dirty="0"/>
              <a:t>Tournament selection</a:t>
            </a:r>
          </a:p>
          <a:p>
            <a:r>
              <a:rPr lang="en-US" sz="1900" dirty="0"/>
              <a:t>*</a:t>
            </a:r>
            <a:r>
              <a:rPr lang="sr-Latn-RS" sz="1900" i="1" dirty="0"/>
              <a:t>Rank-space selection</a:t>
            </a:r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35290652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20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sz="4100" dirty="0">
                <a:solidFill>
                  <a:schemeClr val="accent1"/>
                </a:solidFill>
              </a:rPr>
              <a:t>Truncation selection</a:t>
            </a:r>
          </a:p>
        </p:txBody>
      </p:sp>
      <p:cxnSp>
        <p:nvCxnSpPr>
          <p:cNvPr id="51" name="Straight Connector 22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DF63B-6591-450C-951E-BE412CD93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 dirty="0"/>
              <a:t>Simple truncation of the worst individuals</a:t>
            </a:r>
            <a:endParaRPr lang="sr-Latn-RS" sz="2100" dirty="0"/>
          </a:p>
          <a:p>
            <a:r>
              <a:rPr lang="en-US" sz="2100" dirty="0"/>
              <a:t>Only the best remain</a:t>
            </a:r>
            <a:endParaRPr lang="sr-Latn-RS" sz="2100" dirty="0"/>
          </a:p>
          <a:p>
            <a:r>
              <a:rPr lang="en-US" sz="2100" dirty="0"/>
              <a:t>+ Simple</a:t>
            </a:r>
            <a:endParaRPr lang="sr-Latn-RS" sz="2100" dirty="0"/>
          </a:p>
          <a:p>
            <a:r>
              <a:rPr lang="en-US" sz="2100" dirty="0"/>
              <a:t>- Less sophisticated then other methods</a:t>
            </a:r>
            <a:endParaRPr lang="sr-Latn-RS" sz="2100" dirty="0"/>
          </a:p>
          <a:p>
            <a:r>
              <a:rPr lang="en-US" sz="2100" dirty="0"/>
              <a:t>- Easiest to fall into local minima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567408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DF7BA5-F938-40BE-BAD5-A8CC714FC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 vert="horz" lIns="68580" tIns="34290" rIns="68580" bIns="34290" rtlCol="0"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Problem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60DCA-551A-4B74-AC3D-3AC4E734C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marL="0" indent="0">
              <a:buNone/>
            </a:pPr>
            <a:r>
              <a:rPr lang="en-US" sz="2100" cap="all" dirty="0"/>
              <a:t>SEARCH/OPTIMIZATION IN HIGH DIMENSIONAL SPACES</a:t>
            </a:r>
          </a:p>
        </p:txBody>
      </p:sp>
    </p:spTree>
    <p:extLst>
      <p:ext uri="{BB962C8B-B14F-4D97-AF65-F5344CB8AC3E}">
        <p14:creationId xmlns:p14="http://schemas.microsoft.com/office/powerpoint/2010/main" val="3724394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56" y="479990"/>
            <a:ext cx="2704055" cy="1325563"/>
          </a:xfrm>
        </p:spPr>
        <p:txBody>
          <a:bodyPr>
            <a:normAutofit/>
          </a:bodyPr>
          <a:lstStyle/>
          <a:p>
            <a:pPr algn="r"/>
            <a:r>
              <a:rPr lang="en-US" sz="2100" dirty="0">
                <a:solidFill>
                  <a:schemeClr val="bg1"/>
                </a:solidFill>
              </a:rPr>
              <a:t>Fitness proportionate selection (Roulette wheel selection)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479748" y="685571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659087" y="411881"/>
                <a:ext cx="4884199" cy="1461780"/>
              </a:xfrm>
            </p:spPr>
            <p:txBody>
              <a:bodyPr anchor="ctr">
                <a:normAutofit/>
              </a:bodyPr>
              <a:lstStyle/>
              <a:p>
                <a:r>
                  <a:rPr lang="en-US" sz="1600" dirty="0">
                    <a:solidFill>
                      <a:schemeClr val="bg1"/>
                    </a:solidFill>
                  </a:rPr>
                  <a:t>Probability of survival is proportional to </a:t>
                </a:r>
                <a:r>
                  <a:rPr lang="sr-Latn-RS" sz="1600" dirty="0">
                    <a:solidFill>
                      <a:schemeClr val="bg1"/>
                    </a:solidFill>
                  </a:rPr>
                  <a:t>fitness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6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r-Latn-RS" sz="16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sz="16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1600" b="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en-US" sz="16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sz="1600" b="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>
                              <m:sSubPr>
                                <m:ctrlPr>
                                  <a:rPr lang="en-US" sz="1600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  <m:sub>
                                <m:r>
                                  <a:rPr lang="en-US" sz="1600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</m:oMath>
                </a14:m>
                <a:endParaRPr lang="en-US" sz="1600" dirty="0">
                  <a:solidFill>
                    <a:schemeClr val="bg1"/>
                  </a:solidFill>
                </a:endParaRPr>
              </a:p>
              <a:p>
                <a:r>
                  <a:rPr lang="en-US" sz="1600" dirty="0">
                    <a:solidFill>
                      <a:schemeClr val="bg1"/>
                    </a:solidFill>
                  </a:rPr>
                  <a:t>Notice any flaws?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659087" y="411881"/>
                <a:ext cx="4884199" cy="1461780"/>
              </a:xfrm>
              <a:blipFill>
                <a:blip r:embed="rId3"/>
                <a:stretch>
                  <a:fillRect l="-499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786A8B6-2A31-42CE-BDB6-03E76741BDD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56" y="3171441"/>
            <a:ext cx="7946933" cy="254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0810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22855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56" y="479990"/>
            <a:ext cx="2704055" cy="1325563"/>
          </a:xfrm>
        </p:spPr>
        <p:txBody>
          <a:bodyPr>
            <a:norm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Stochastic universal sampling (SUS)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E272F12-AF86-441A-BC1B-C014BBBF8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3479748" y="685571"/>
            <a:ext cx="0" cy="914400"/>
          </a:xfrm>
          <a:prstGeom prst="line">
            <a:avLst/>
          </a:prstGeom>
          <a:ln w="19050">
            <a:solidFill>
              <a:schemeClr val="bg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DF63B-6591-450C-951E-BE412CD93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9087" y="411881"/>
            <a:ext cx="4884199" cy="1461780"/>
          </a:xfrm>
        </p:spPr>
        <p:txBody>
          <a:bodyPr anchor="ctr">
            <a:norm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Probability of survival is proportional to </a:t>
            </a:r>
            <a:r>
              <a:rPr lang="sr-Latn-RS" sz="1600" dirty="0">
                <a:solidFill>
                  <a:schemeClr val="bg1"/>
                </a:solidFill>
              </a:rPr>
              <a:t>fitness</a:t>
            </a:r>
          </a:p>
          <a:p>
            <a:r>
              <a:rPr lang="en-US" sz="1600" dirty="0">
                <a:solidFill>
                  <a:schemeClr val="bg1"/>
                </a:solidFill>
              </a:rPr>
              <a:t>But now we select all N individuals at once</a:t>
            </a:r>
          </a:p>
          <a:p>
            <a:r>
              <a:rPr lang="en-US" sz="1600" dirty="0">
                <a:solidFill>
                  <a:schemeClr val="bg1"/>
                </a:solidFill>
              </a:rPr>
              <a:t>Flaws?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2866A4-C166-4511-BE1E-0DDB7CDA17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356" y="2988548"/>
            <a:ext cx="7946933" cy="290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071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sr-Latn-RS" sz="3700" dirty="0">
                <a:solidFill>
                  <a:schemeClr val="accent1"/>
                </a:solidFill>
              </a:rPr>
              <a:t>Tournament selection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2023" y="320040"/>
                <a:ext cx="4783327" cy="6217920"/>
              </a:xfrm>
            </p:spPr>
            <p:txBody>
              <a:bodyPr anchor="ctr">
                <a:noAutofit/>
              </a:bodyPr>
              <a:lstStyle/>
              <a:p>
                <a:r>
                  <a:rPr lang="en-US" sz="1900" dirty="0"/>
                  <a:t>For the choosing one individual, a “tournament” is played</a:t>
                </a:r>
                <a:r>
                  <a:rPr lang="sr-Latn-RS" sz="1900" dirty="0"/>
                  <a:t>:</a:t>
                </a:r>
                <a:endParaRPr lang="en-US" sz="1900" dirty="0"/>
              </a:p>
              <a:p>
                <a:pPr lvl="1"/>
                <a:r>
                  <a:rPr lang="en-US" sz="1900" dirty="0"/>
                  <a:t>Randomly choose</a:t>
                </a:r>
                <a:r>
                  <a:rPr lang="sr-Latn-RS" sz="1900" dirty="0"/>
                  <a:t> </a:t>
                </a:r>
                <a14:m>
                  <m:oMath xmlns:m="http://schemas.openxmlformats.org/officeDocument/2006/math">
                    <m:r>
                      <a:rPr lang="sr-Latn-RS" sz="1900" i="1">
                        <a:latin typeface="Cambria Math" panose="02040503050406030204" pitchFamily="18" charset="0"/>
                      </a:rPr>
                      <m:t>𝐾</m:t>
                    </m:r>
                  </m:oMath>
                </a14:m>
                <a:r>
                  <a:rPr lang="sr-Latn-RS" sz="1900" dirty="0"/>
                  <a:t> </a:t>
                </a:r>
                <a:r>
                  <a:rPr lang="en-US" sz="1900" dirty="0"/>
                  <a:t>individuals</a:t>
                </a:r>
                <a:endParaRPr lang="sr-Latn-RS" sz="1900" dirty="0"/>
              </a:p>
              <a:p>
                <a:pPr lvl="1"/>
                <a:r>
                  <a:rPr lang="sr-Latn-RS" sz="1900" dirty="0"/>
                  <a:t>Sort</a:t>
                </a:r>
                <a:r>
                  <a:rPr lang="en-US" sz="1900" dirty="0"/>
                  <a:t> by</a:t>
                </a:r>
                <a:r>
                  <a:rPr lang="sr-Latn-RS" sz="1900" dirty="0"/>
                  <a:t> fitness</a:t>
                </a:r>
              </a:p>
              <a:p>
                <a:pPr lvl="1"/>
                <a:r>
                  <a:rPr lang="en-US" sz="1900" dirty="0"/>
                  <a:t>Go from best to worst and choose one with probability</a:t>
                </a:r>
                <a:r>
                  <a:rPr lang="sr-Latn-RS" sz="1900" dirty="0"/>
                  <a:t> </a:t>
                </a:r>
                <a14:m>
                  <m:oMath xmlns:m="http://schemas.openxmlformats.org/officeDocument/2006/math">
                    <m:r>
                      <a:rPr lang="sr-Latn-R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sr-Latn-RS" sz="1900" dirty="0"/>
                  <a:t>, </a:t>
                </a:r>
                <a:r>
                  <a:rPr lang="en-US" sz="1900" dirty="0"/>
                  <a:t>until chosen</a:t>
                </a:r>
                <a:endParaRPr lang="sr-Latn-RS" sz="1900" dirty="0"/>
              </a:p>
              <a:p>
                <a:r>
                  <a:rPr lang="en-US" sz="1900" dirty="0"/>
                  <a:t>Result</a:t>
                </a:r>
              </a:p>
              <a:p>
                <a:pPr lvl="1"/>
                <a:r>
                  <a:rPr lang="en-US" sz="1900" dirty="0"/>
                  <a:t>Best individual is chosen with probability </a:t>
                </a:r>
                <a14:m>
                  <m:oMath xmlns:m="http://schemas.openxmlformats.org/officeDocument/2006/math">
                    <m:r>
                      <a:rPr lang="sr-Latn-R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sr-Latn-RS" sz="1900" dirty="0"/>
              </a:p>
              <a:p>
                <a:pPr lvl="1"/>
                <a:r>
                  <a:rPr lang="en-US" sz="1900" dirty="0"/>
                  <a:t>If the best isn’t chosen, next one is chosen with probability</a:t>
                </a:r>
                <a:r>
                  <a:rPr lang="sr-Latn-RS" sz="1900" dirty="0"/>
                  <a:t> </a:t>
                </a:r>
                <a14:m>
                  <m:oMath xmlns:m="http://schemas.openxmlformats.org/officeDocument/2006/math">
                    <m:r>
                      <a:rPr lang="sr-Latn-RS" sz="1900" i="1">
                        <a:latin typeface="Cambria Math" panose="02040503050406030204" pitchFamily="18" charset="0"/>
                      </a:rPr>
                      <m:t>(1−</m:t>
                    </m:r>
                    <m:r>
                      <a:rPr lang="sr-Latn-RS" sz="19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sr-Latn-RS" sz="1900" i="1">
                        <a:latin typeface="Cambria Math" panose="02040503050406030204" pitchFamily="18" charset="0"/>
                      </a:rPr>
                      <m:t>)</m:t>
                    </m:r>
                    <m:r>
                      <a:rPr lang="sr-Latn-R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endParaRPr lang="sr-Latn-RS" sz="1900" dirty="0"/>
              </a:p>
              <a:p>
                <a:pPr lvl="1"/>
                <a:r>
                  <a:rPr lang="en-US" sz="1900" dirty="0"/>
                  <a:t>Next one with probability</a:t>
                </a:r>
                <a:r>
                  <a:rPr lang="sr-Latn-RS" sz="19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9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sr-Latn-RS" sz="19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sr-Latn-RS" sz="1900" i="1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r>
                              <a:rPr lang="sr-Latn-RS" sz="19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d>
                      </m:e>
                      <m:sup>
                        <m:r>
                          <a:rPr lang="en-US" sz="1900" i="1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1900" i="1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1900" dirty="0"/>
                  <a:t> ,</a:t>
                </a:r>
              </a:p>
              <a:p>
                <a:pPr lvl="1"/>
                <a:r>
                  <a:rPr lang="en-US" sz="1900" dirty="0"/>
                  <a:t>etc.</a:t>
                </a:r>
              </a:p>
              <a:p>
                <a:r>
                  <a:rPr lang="en-US" sz="1900" dirty="0"/>
                  <a:t>For N individuals, the tournament is played N times</a:t>
                </a:r>
                <a:endParaRPr lang="sr-Latn-RS" sz="1900" dirty="0"/>
              </a:p>
              <a:p>
                <a:r>
                  <a:rPr lang="sr-Latn-RS" sz="1900" dirty="0"/>
                  <a:t>+ </a:t>
                </a:r>
                <a:r>
                  <a:rPr lang="en-US" sz="1900" dirty="0"/>
                  <a:t>Fitness magnitude doesn’t directly influence probability of selection</a:t>
                </a:r>
              </a:p>
              <a:p>
                <a:r>
                  <a:rPr lang="en-US" sz="1900" dirty="0"/>
                  <a:t>+ </a:t>
                </a:r>
                <a:r>
                  <a:rPr lang="sr-Latn-RS" sz="1900" dirty="0"/>
                  <a:t>K </a:t>
                </a:r>
                <a:r>
                  <a:rPr lang="en-US" sz="1900" dirty="0"/>
                  <a:t>and</a:t>
                </a:r>
                <a:r>
                  <a:rPr lang="sr-Latn-RS" sz="1900" dirty="0"/>
                  <a:t> p</a:t>
                </a:r>
                <a:r>
                  <a:rPr lang="en-US" sz="1900" dirty="0"/>
                  <a:t> can be tuned</a:t>
                </a:r>
                <a:r>
                  <a:rPr lang="sr-Latn-RS" sz="1900" dirty="0"/>
                  <a:t> </a:t>
                </a:r>
                <a:r>
                  <a:rPr lang="en-US" sz="1900" dirty="0"/>
                  <a:t>so that weaker individuals also have chances for survival in order to preserve diversity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2023" y="320040"/>
                <a:ext cx="4783327" cy="6217920"/>
              </a:xfrm>
              <a:blipFill>
                <a:blip r:embed="rId3"/>
                <a:stretch>
                  <a:fillRect l="-892" t="-1373" b="-1961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37933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7">
            <a:extLst>
              <a:ext uri="{FF2B5EF4-FFF2-40B4-BE49-F238E27FC236}">
                <a16:creationId xmlns:a16="http://schemas.microsoft.com/office/drawing/2014/main" id="{87A57295-2710-4920-B99A-4D1FA03A6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78067929-4D33-4306-9E2F-67C49CDDB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" y="465745"/>
            <a:ext cx="8343900" cy="5639435"/>
          </a:xfrm>
          <a:prstGeom prst="rect">
            <a:avLst/>
          </a:prstGeom>
          <a:solidFill>
            <a:schemeClr val="tx1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94027"/>
            <a:ext cx="2620771" cy="4782873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sr-Latn-RS" dirty="0">
                <a:solidFill>
                  <a:schemeClr val="bg1"/>
                </a:solidFill>
              </a:rPr>
              <a:t>Rank</a:t>
            </a:r>
            <a:r>
              <a:rPr lang="en-US" dirty="0">
                <a:solidFill>
                  <a:schemeClr val="bg1"/>
                </a:solidFill>
              </a:rPr>
              <a:t>-</a:t>
            </a:r>
            <a:r>
              <a:rPr lang="sr-Latn-RS" dirty="0">
                <a:solidFill>
                  <a:schemeClr val="bg1"/>
                </a:solidFill>
              </a:rPr>
              <a:t>space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sr-Latn-RS" dirty="0">
                <a:solidFill>
                  <a:schemeClr val="bg1"/>
                </a:solidFill>
              </a:rPr>
              <a:t>selection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2024" y="894027"/>
                <a:ext cx="4783326" cy="4782873"/>
              </a:xfrm>
            </p:spPr>
            <p:txBody>
              <a:bodyPr anchor="ctr">
                <a:no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First the best individual is chosen</a:t>
                </a:r>
                <a:endParaRPr lang="sr-Latn-RS" sz="2000" dirty="0">
                  <a:solidFill>
                    <a:schemeClr val="bg1"/>
                  </a:solidFill>
                </a:endParaRPr>
              </a:p>
              <a:p>
                <a:r>
                  <a:rPr lang="en-US" sz="2000" dirty="0">
                    <a:solidFill>
                      <a:schemeClr val="bg1"/>
                    </a:solidFill>
                  </a:rPr>
                  <a:t>For every next one</a:t>
                </a:r>
                <a:r>
                  <a:rPr lang="sr-Latn-RS" sz="2000" dirty="0">
                    <a:solidFill>
                      <a:schemeClr val="bg1"/>
                    </a:solidFill>
                  </a:rPr>
                  <a:t>:</a:t>
                </a:r>
              </a:p>
              <a:p>
                <a:pPr lvl="1"/>
                <a:r>
                  <a:rPr lang="en-US" sz="2000" dirty="0">
                    <a:solidFill>
                      <a:schemeClr val="bg1"/>
                    </a:solidFill>
                  </a:rPr>
                  <a:t>For every chromosome in population not already selected</a:t>
                </a:r>
                <a:r>
                  <a:rPr lang="sr-Latn-RS" sz="2000" dirty="0">
                    <a:solidFill>
                      <a:schemeClr val="bg1"/>
                    </a:solidFill>
                  </a:rPr>
                  <a:t>:</a:t>
                </a:r>
              </a:p>
              <a:p>
                <a:pPr lvl="2"/>
                <a:r>
                  <a:rPr lang="en-US" dirty="0">
                    <a:solidFill>
                      <a:schemeClr val="bg1"/>
                    </a:solidFill>
                  </a:rPr>
                  <a:t>Calculate Euclidean distance </a:t>
                </a:r>
                <a:r>
                  <a:rPr lang="sr-Latn-RS" dirty="0">
                    <a:solidFill>
                      <a:schemeClr val="bg1"/>
                    </a:solidFill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r-Latn-RS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r-Latn-R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sr-Latn-R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sr-Latn-RS" dirty="0">
                    <a:solidFill>
                      <a:schemeClr val="bg1"/>
                    </a:solidFill>
                  </a:rPr>
                  <a:t> norm)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r-Latn-RS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 dirty="0" err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sr-Latn-R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>
                    <a:solidFill>
                      <a:schemeClr val="bg1"/>
                    </a:solidFill>
                  </a:rPr>
                  <a:t>between it and every already chosen chromosome</a:t>
                </a:r>
              </a:p>
              <a:p>
                <a:pPr lvl="2"/>
                <a:r>
                  <a:rPr lang="en-US" dirty="0">
                    <a:solidFill>
                      <a:schemeClr val="bg1"/>
                    </a:solidFill>
                  </a:rPr>
                  <a:t>Sum of inverse square </a:t>
                </a:r>
                <a14:m>
                  <m:oMath xmlns:m="http://schemas.openxmlformats.org/officeDocument/2006/math">
                    <m:r>
                      <a:rPr lang="sr-Latn-R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sr-Latn-RS" dirty="0">
                    <a:solidFill>
                      <a:schemeClr val="bg1"/>
                    </a:solidFill>
                  </a:rPr>
                  <a:t> </a:t>
                </a:r>
                <a:r>
                  <a:rPr lang="en-US" dirty="0">
                    <a:solidFill>
                      <a:schemeClr val="bg1"/>
                    </a:solidFill>
                  </a:rPr>
                  <a:t>values is used as a measure of </a:t>
                </a:r>
                <a:r>
                  <a:rPr lang="en-US" b="1" dirty="0">
                    <a:solidFill>
                      <a:schemeClr val="bg1"/>
                    </a:solidFill>
                  </a:rPr>
                  <a:t>diversity:</a:t>
                </a:r>
                <a:endParaRPr lang="sr-Latn-RS" b="1" dirty="0">
                  <a:solidFill>
                    <a:schemeClr val="bg1"/>
                  </a:solidFill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sr-Latn-R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sr-Latn-R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sr-Latn-R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sr-Latn-RS" b="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sr-Latn-R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bSup>
                              <m:sSubSupPr>
                                <m:ctrlPr>
                                  <a:rPr lang="en-US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sr-Latn-RS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sr-Latn-RS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  <m:r>
                                  <a:rPr lang="en-US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US" b="0" i="1" smtClean="0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  <m:sup>
                                <m:r>
                                  <a:rPr lang="en-US" b="0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bSup>
                          </m:e>
                        </m:nary>
                      </m:den>
                    </m:f>
                    <m:r>
                      <a:rPr lang="sr-Latn-R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sr-Latn-R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2024" y="894027"/>
                <a:ext cx="4783326" cy="4782873"/>
              </a:xfrm>
              <a:blipFill>
                <a:blip r:embed="rId3"/>
                <a:stretch>
                  <a:fillRect l="-1146" r="-1783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603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7">
            <a:extLst>
              <a:ext uri="{FF2B5EF4-FFF2-40B4-BE49-F238E27FC236}">
                <a16:creationId xmlns:a16="http://schemas.microsoft.com/office/drawing/2014/main" id="{87A57295-2710-4920-B99A-4D1FA03A6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78067929-4D33-4306-9E2F-67C49CDDB5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" y="465745"/>
            <a:ext cx="8343900" cy="5639435"/>
          </a:xfrm>
          <a:prstGeom prst="rect">
            <a:avLst/>
          </a:prstGeom>
          <a:solidFill>
            <a:schemeClr val="tx1">
              <a:alpha val="93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D54AA6-AE81-4221-B246-45CE3ABF8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94027"/>
            <a:ext cx="2620771" cy="4782873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</a:rPr>
              <a:t>*</a:t>
            </a:r>
            <a:r>
              <a:rPr lang="sr-Latn-RS" dirty="0">
                <a:solidFill>
                  <a:schemeClr val="bg1"/>
                </a:solidFill>
              </a:rPr>
              <a:t>Rank-space selection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32024" y="894027"/>
                <a:ext cx="4783326" cy="4782873"/>
              </a:xfrm>
            </p:spPr>
            <p:txBody>
              <a:bodyPr anchor="ctr">
                <a:noAutofit/>
              </a:bodyPr>
              <a:lstStyle/>
              <a:p>
                <a:r>
                  <a:rPr lang="en-US" sz="2400" dirty="0">
                    <a:solidFill>
                      <a:schemeClr val="bg1"/>
                    </a:solidFill>
                  </a:rPr>
                  <a:t>Now we need to unify fitness and diversity into one metric based on which to apply selection:</a:t>
                </a:r>
                <a:endParaRPr lang="sr-Latn-RS" sz="2400" dirty="0">
                  <a:solidFill>
                    <a:schemeClr val="bg1"/>
                  </a:solidFill>
                </a:endParaRP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Distance from best possible point:</a:t>
                </a:r>
                <a:r>
                  <a:rPr lang="sr-Latn-RS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unc>
                          <m:func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sr-Latn-RS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ma</m:t>
                            </m:r>
                            <m:r>
                              <m:rPr>
                                <m:sty m:val="p"/>
                              </m:rPr>
                              <a:rPr lang="en-US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𝑓</m:t>
                                </m:r>
                              </m:e>
                            </m:d>
                          </m:e>
                        </m:func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func>
                          <m:funcPr>
                            <m:ctrlPr>
                              <a:rPr lang="en-US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max</m:t>
                            </m:r>
                          </m:fName>
                          <m:e>
                            <m:d>
                              <m:dPr>
                                <m:ctrlP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>
                                    <a:solidFill>
                                      <a:schemeClr val="bg1"/>
                                    </a:solidFill>
                                    <a:latin typeface="Cambria Math" panose="02040503050406030204" pitchFamily="18" charset="0"/>
                                  </a:rPr>
                                  <m:t>𝐷</m:t>
                                </m:r>
                              </m:e>
                            </m:d>
                          </m:e>
                        </m:func>
                      </m:e>
                    </m:d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Some other methods?</a:t>
                </a:r>
              </a:p>
              <a:p>
                <a:pPr marL="457200" lvl="1" indent="0">
                  <a:buNone/>
                </a:pPr>
                <a:r>
                  <a:rPr lang="en-US" dirty="0">
                    <a:solidFill>
                      <a:schemeClr val="bg1"/>
                    </a:solidFill>
                  </a:rPr>
                  <a:t>(Scaling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𝐷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to [0,1], then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score?)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+ Directly influences the diversity of the population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- Computationally more expensive</a:t>
                </a:r>
                <a:endParaRPr lang="sr-Latn-R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27DF63B-6591-450C-951E-BE412CD9318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32024" y="894027"/>
                <a:ext cx="4783326" cy="4782873"/>
              </a:xfrm>
              <a:blipFill>
                <a:blip r:embed="rId3"/>
                <a:stretch>
                  <a:fillRect l="-2293" t="-1020" b="-2934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77364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B406D-0962-4CD7-85C7-557F8D118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sz="3700" dirty="0">
                <a:solidFill>
                  <a:schemeClr val="accent1"/>
                </a:solidFill>
              </a:rPr>
              <a:t>Termination conditions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EC46D-E5A0-40DB-826F-1D343A951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r>
              <a:rPr lang="en-US" sz="2100" dirty="0"/>
              <a:t>Limited number of generations</a:t>
            </a:r>
          </a:p>
          <a:p>
            <a:r>
              <a:rPr lang="en-US" sz="2100" dirty="0"/>
              <a:t>Limited execution time</a:t>
            </a:r>
          </a:p>
          <a:p>
            <a:r>
              <a:rPr lang="en-US" sz="2100" dirty="0"/>
              <a:t>Change of maximum fitness value in the population less than given</a:t>
            </a:r>
            <a:endParaRPr lang="sr-Latn-RS" sz="2100" dirty="0"/>
          </a:p>
        </p:txBody>
      </p:sp>
    </p:spTree>
    <p:extLst>
      <p:ext uri="{BB962C8B-B14F-4D97-AF65-F5344CB8AC3E}">
        <p14:creationId xmlns:p14="http://schemas.microsoft.com/office/powerpoint/2010/main" val="3376550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1E035-A185-4578-884A-4A41E5251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965199"/>
            <a:ext cx="507455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7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Some applications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03620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8862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E3B90-788E-485C-85B7-48FCB419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80" y="640081"/>
            <a:ext cx="2532887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700" dirty="0"/>
              <a:t>Evolved hardware</a:t>
            </a:r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D2FBF156-1281-42E2-8DCA-4D102877EB6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78" r="-3" b="-3"/>
          <a:stretch/>
        </p:blipFill>
        <p:spPr>
          <a:xfrm>
            <a:off x="3490722" y="10"/>
            <a:ext cx="565327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78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E3B90-788E-485C-85B7-48FCB41925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291090"/>
            <a:ext cx="78866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Evoluirana AI</a:t>
            </a:r>
          </a:p>
        </p:txBody>
      </p:sp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25613420-4B04-4C11-9B3E-3C673FAD4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866040"/>
            <a:ext cx="7886699" cy="443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267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4E63-B24D-4E12-AEAC-2C5688999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Evolved </a:t>
            </a:r>
            <a:r>
              <a:rPr lang="en-US"/>
              <a:t>Virtual Creatures</a:t>
            </a:r>
            <a:br>
              <a:rPr lang="en-US" dirty="0"/>
            </a:br>
            <a:r>
              <a:rPr lang="sr-Latn-RS" dirty="0"/>
              <a:t>Karl Sims, 1994</a:t>
            </a:r>
            <a:endParaRPr lang="en-US" dirty="0"/>
          </a:p>
        </p:txBody>
      </p:sp>
      <p:pic>
        <p:nvPicPr>
          <p:cNvPr id="4" name="Karl Sims - Evolved Virtual Creatures Evolution Simulation 1994">
            <a:hlinkClick r:id="" action="ppaction://media"/>
            <a:extLst>
              <a:ext uri="{FF2B5EF4-FFF2-40B4-BE49-F238E27FC236}">
                <a16:creationId xmlns:a16="http://schemas.microsoft.com/office/drawing/2014/main" id="{15C78DE4-767D-4DA4-81DF-3E3FA03850D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1638" y="1825625"/>
            <a:ext cx="5802312" cy="4351338"/>
          </a:xfrm>
        </p:spPr>
      </p:pic>
    </p:spTree>
    <p:extLst>
      <p:ext uri="{BB962C8B-B14F-4D97-AF65-F5344CB8AC3E}">
        <p14:creationId xmlns:p14="http://schemas.microsoft.com/office/powerpoint/2010/main" val="53566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1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0116B-9D3A-40EC-BD7C-5E14B26F6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 vert="horz" lIns="68580" tIns="34290" rIns="68580" bIns="34290" rtlCol="0">
            <a:normAutofit/>
          </a:bodyPr>
          <a:lstStyle/>
          <a:p>
            <a:pPr algn="ctr"/>
            <a:r>
              <a:rPr lang="en-US" kern="1200" dirty="0">
                <a:latin typeface="+mj-lt"/>
                <a:ea typeface="+mj-ea"/>
                <a:cs typeface="+mj-cs"/>
              </a:rPr>
              <a:t>Idea</a:t>
            </a:r>
          </a:p>
        </p:txBody>
      </p:sp>
      <p:graphicFrame>
        <p:nvGraphicFramePr>
          <p:cNvPr id="22" name="Content Placeholder 2">
            <a:extLst>
              <a:ext uri="{FF2B5EF4-FFF2-40B4-BE49-F238E27FC236}">
                <a16:creationId xmlns:a16="http://schemas.microsoft.com/office/drawing/2014/main" id="{A6DA4AB7-21BF-4A0A-BAA2-62555D38BE9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5035740"/>
              </p:ext>
            </p:extLst>
          </p:nvPr>
        </p:nvGraphicFramePr>
        <p:xfrm>
          <a:off x="628650" y="1828800"/>
          <a:ext cx="7886700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06394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FBAA9-CCA4-4631-8999-F52A4D668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en-US" dirty="0"/>
              <a:t>Literature</a:t>
            </a:r>
            <a:endParaRPr lang="sr-Latn-R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83BFC-E416-4D09-96D7-EF003F3A1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</p:spPr>
        <p:txBody>
          <a:bodyPr/>
          <a:lstStyle/>
          <a:p>
            <a:r>
              <a:rPr lang="sr-Latn-RS" dirty="0"/>
              <a:t>Predrag Janičić, Mladen Nikolić – Veštačka Inteligencija (2019. </a:t>
            </a:r>
            <a:r>
              <a:rPr lang="en-US" dirty="0"/>
              <a:t>electronic edition</a:t>
            </a:r>
            <a:r>
              <a:rPr lang="sr-Latn-RS" dirty="0"/>
              <a:t>)</a:t>
            </a:r>
          </a:p>
          <a:p>
            <a:r>
              <a:rPr lang="en-US" dirty="0"/>
              <a:t>Patrick H</a:t>
            </a:r>
            <a:r>
              <a:rPr lang="sr-Latn-RS" dirty="0"/>
              <a:t>.</a:t>
            </a:r>
            <a:r>
              <a:rPr lang="en-US" dirty="0"/>
              <a:t> Winston - Artificial intelligence</a:t>
            </a:r>
            <a:r>
              <a:rPr lang="sr-Latn-RS" dirty="0"/>
              <a:t> (1992. </a:t>
            </a:r>
            <a:r>
              <a:rPr lang="en-US" dirty="0"/>
              <a:t>Addison-Wesley Pub. Co</a:t>
            </a:r>
            <a:r>
              <a:rPr lang="sr-Latn-RS" dirty="0"/>
              <a:t>)</a:t>
            </a:r>
          </a:p>
          <a:p>
            <a:r>
              <a:rPr lang="sr-Latn-RS" dirty="0">
                <a:hlinkClick r:id="rId3"/>
              </a:rPr>
              <a:t>https://ocw.mit.edu/courses/electrical-engineering-and-computer-science/6-034-artificial-intelligence-fall-2010/index.htm</a:t>
            </a:r>
            <a:endParaRPr lang="sr-Latn-RS" dirty="0"/>
          </a:p>
        </p:txBody>
      </p:sp>
    </p:spTree>
    <p:extLst>
      <p:ext uri="{BB962C8B-B14F-4D97-AF65-F5344CB8AC3E}">
        <p14:creationId xmlns:p14="http://schemas.microsoft.com/office/powerpoint/2010/main" val="3259774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F9EB9F2-07E2-4D64-BBD8-BB5B217F1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1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3CD103-AEBF-46EA-9663-8A48DC322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441" y="965199"/>
            <a:ext cx="5074558" cy="492760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7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Some biology...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0C57C7C-DFE9-4A1E-B7A9-DF40E633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24074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BC830-FCCE-49FD-862A-40C072ED41D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3" r="1" b="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559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AE66E-C2E1-4CE1-8FEB-D0E67A46D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3409950" cy="2252664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Human genome is huge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70A258-DBF0-4EE0-A442-09B242A12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2164675"/>
            <a:ext cx="9148855" cy="4605336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0AA7E29-CE67-4431-8081-B4B9973E64CA}"/>
                  </a:ext>
                </a:extLst>
              </p:cNvPr>
              <p:cNvSpPr txBox="1"/>
              <p:nvPr/>
            </p:nvSpPr>
            <p:spPr>
              <a:xfrm>
                <a:off x="3409950" y="104775"/>
                <a:ext cx="5734050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Number of base pairs in one genome: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3</m:t>
                    </m:r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⋅</m:t>
                    </m:r>
                    <m:sSup>
                      <m:sSupPr>
                        <m:ctrlP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  <m:r>
                      <a:rPr lang="en-U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6</m:t>
                    </m:r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G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Number of bits for coding one base pair: </a:t>
                </a:r>
                <a14:m>
                  <m:oMath xmlns:m="http://schemas.openxmlformats.org/officeDocument/2006/math">
                    <m:r>
                      <a:rPr lang="en-US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m:rPr>
                        <m:sty m:val="p"/>
                      </m:rPr>
                      <a:rPr lang="en-US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b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Memory requirements for one genome: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12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Gb</m:t>
                    </m:r>
                    <m: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=1.5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GB</m:t>
                    </m:r>
                  </m:oMath>
                </a14:m>
                <a:endParaRPr lang="en-U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Dimensions of a chromosome are on the order of</a:t>
                </a:r>
                <a:r>
                  <a:rPr lang="sr-Latn-RS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μ</m:t>
                    </m:r>
                    <m:r>
                      <m:rPr>
                        <m:sty m:val="p"/>
                      </m:rPr>
                      <a:rPr lang="en-US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</m:oMath>
                </a14:m>
                <a:endParaRPr lang="sr-Latn-RS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Current dimensions of a transistor </a:t>
                </a:r>
                <a:r>
                  <a:rPr lang="sr-Latn-RS" dirty="0">
                    <a:solidFill>
                      <a:schemeClr val="bg1"/>
                    </a:solidFill>
                  </a:rPr>
                  <a:t>(</a:t>
                </a:r>
                <a:r>
                  <a:rPr lang="en-US" dirty="0">
                    <a:solidFill>
                      <a:schemeClr val="bg1"/>
                    </a:solidFill>
                  </a:rPr>
                  <a:t>a </a:t>
                </a:r>
                <a:r>
                  <a:rPr lang="sr-Latn-RS" dirty="0">
                    <a:solidFill>
                      <a:schemeClr val="bg1"/>
                    </a:solidFill>
                  </a:rPr>
                  <a:t>bit)</a:t>
                </a:r>
                <a:r>
                  <a:rPr lang="en-US" dirty="0">
                    <a:solidFill>
                      <a:schemeClr val="bg1"/>
                    </a:solidFill>
                  </a:rPr>
                  <a:t>:</a:t>
                </a:r>
                <a:r>
                  <a:rPr lang="sr-Latn-RS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sr-Latn-RS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5</m:t>
                    </m:r>
                    <m:r>
                      <m:rPr>
                        <m:sty m:val="p"/>
                      </m:rPr>
                      <a:rPr lang="sr-Latn-RS" i="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nm</m:t>
                    </m:r>
                  </m:oMath>
                </a14:m>
                <a:endParaRPr lang="sr-Latn-RS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i="1" dirty="0">
                    <a:solidFill>
                      <a:schemeClr val="bg1"/>
                    </a:solidFill>
                  </a:rPr>
                  <a:t>We can put </a:t>
                </a:r>
                <a14:m>
                  <m:oMath xmlns:m="http://schemas.openxmlformats.org/officeDocument/2006/math">
                    <m:r>
                      <a:rPr lang="sr-Latn-R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1.5</m:t>
                    </m:r>
                    <m:r>
                      <a:rPr lang="sr-Latn-R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𝑘𝑏</m:t>
                    </m:r>
                  </m:oMath>
                </a14:m>
                <a:r>
                  <a:rPr lang="sr-Latn-RS" i="1" dirty="0">
                    <a:solidFill>
                      <a:schemeClr val="bg1"/>
                    </a:solidFill>
                  </a:rPr>
                  <a:t>, </a:t>
                </a:r>
                <a:r>
                  <a:rPr lang="en-US" i="1" dirty="0">
                    <a:solidFill>
                      <a:schemeClr val="bg1"/>
                    </a:solidFill>
                  </a:rPr>
                  <a:t>in the same space nature puts </a:t>
                </a:r>
                <a14:m>
                  <m:oMath xmlns:m="http://schemas.openxmlformats.org/officeDocument/2006/math">
                    <m:r>
                      <a:rPr lang="sr-Latn-R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1.5</m:t>
                    </m:r>
                    <m:r>
                      <a:rPr lang="sr-Latn-RS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𝐺𝐵</m:t>
                    </m:r>
                  </m:oMath>
                </a14:m>
                <a:endParaRPr lang="en-US" b="0" i="1" dirty="0">
                  <a:solidFill>
                    <a:schemeClr val="bg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solidFill>
                      <a:schemeClr val="bg1"/>
                    </a:solidFill>
                  </a:rPr>
                  <a:t>=&gt; A chromosome is a very good data storage device</a:t>
                </a:r>
                <a:endParaRPr lang="en-US" b="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0AA7E29-CE67-4431-8081-B4B9973E64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9950" y="104775"/>
                <a:ext cx="5734050" cy="2031325"/>
              </a:xfrm>
              <a:prstGeom prst="rect">
                <a:avLst/>
              </a:prstGeom>
              <a:blipFill>
                <a:blip r:embed="rId5"/>
                <a:stretch>
                  <a:fillRect l="-638" t="-1502" b="-3904"/>
                </a:stretch>
              </a:blipFill>
            </p:spPr>
            <p:txBody>
              <a:bodyPr/>
              <a:lstStyle/>
              <a:p>
                <a:r>
                  <a:rPr lang="sr-Latn-R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95062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red flower&#10;&#10;Description generated with very high confidence">
            <a:extLst>
              <a:ext uri="{FF2B5EF4-FFF2-40B4-BE49-F238E27FC236}">
                <a16:creationId xmlns:a16="http://schemas.microsoft.com/office/drawing/2014/main" id="{8145E23B-E5BF-49F6-9BC0-63F39D880E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9144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375003-DE2F-4861-85BA-F7F59FB2C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906" y="5317240"/>
            <a:ext cx="8408194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Mutations are a great source of random variation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700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4">
            <a:extLst>
              <a:ext uri="{FF2B5EF4-FFF2-40B4-BE49-F238E27FC236}">
                <a16:creationId xmlns:a16="http://schemas.microsoft.com/office/drawing/2014/main" id="{BD214C31-AFE0-44D9-B896-89758CE9AB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2" y="2126900"/>
            <a:ext cx="9143999" cy="26042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864A924-EF04-4540-9C2B-0BB23A9B6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91032"/>
            <a:ext cx="9144000" cy="744836"/>
          </a:xfr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latin typeface="+mj-lt"/>
                <a:ea typeface="+mj-ea"/>
                <a:cs typeface="+mj-cs"/>
              </a:rPr>
              <a:t>Sexual reproduction evolves better</a:t>
            </a:r>
            <a:r>
              <a:rPr lang="en-US" sz="2800" dirty="0"/>
              <a:t>. So let’s look at meiosis:</a:t>
            </a:r>
            <a:endParaRPr lang="en-US" sz="2800" kern="1200" dirty="0"/>
          </a:p>
        </p:txBody>
      </p:sp>
    </p:spTree>
    <p:extLst>
      <p:ext uri="{BB962C8B-B14F-4D97-AF65-F5344CB8AC3E}">
        <p14:creationId xmlns:p14="http://schemas.microsoft.com/office/powerpoint/2010/main" val="3680222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864A924-EF04-4540-9C2B-0BB23A9B6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144000" cy="744836"/>
          </a:xfrm>
          <a:solidFill>
            <a:schemeClr val="bg1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 dirty="0">
                <a:latin typeface="+mj-lt"/>
                <a:ea typeface="+mj-ea"/>
                <a:cs typeface="+mj-cs"/>
              </a:rPr>
              <a:t>Crossover is a key to the transfer of quality.</a:t>
            </a:r>
            <a:endParaRPr lang="en-US" sz="2800" kern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B9F3AD-F4D4-4BFA-B3DC-8709027327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880" y="1657058"/>
            <a:ext cx="4572000" cy="3543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36384AC-22AB-474D-BC84-0829C9B42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1" y="937950"/>
            <a:ext cx="4548758" cy="543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124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1042</Words>
  <Application>Microsoft Office PowerPoint</Application>
  <PresentationFormat>On-screen Show (4:3)</PresentationFormat>
  <Paragraphs>180</Paragraphs>
  <Slides>30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Tw Cen MT</vt:lpstr>
      <vt:lpstr>Office Theme</vt:lpstr>
      <vt:lpstr>Genetic algorithms</vt:lpstr>
      <vt:lpstr>Problem</vt:lpstr>
      <vt:lpstr>Idea</vt:lpstr>
      <vt:lpstr>Some biology...</vt:lpstr>
      <vt:lpstr>PowerPoint Presentation</vt:lpstr>
      <vt:lpstr>Human genome is huge</vt:lpstr>
      <vt:lpstr>Mutations are a great source of random variation</vt:lpstr>
      <vt:lpstr>Sexual reproduction evolves better. So let’s look at meiosis:</vt:lpstr>
      <vt:lpstr>Crossover is a key to the transfer of quality.</vt:lpstr>
      <vt:lpstr>Evolution is very complicated.</vt:lpstr>
      <vt:lpstr>PowerPoint Presentation</vt:lpstr>
      <vt:lpstr>PowerPoint Presentation</vt:lpstr>
      <vt:lpstr>How do we use these heuristics?</vt:lpstr>
      <vt:lpstr>Genome representation</vt:lpstr>
      <vt:lpstr>Mutations</vt:lpstr>
      <vt:lpstr>Crossover</vt:lpstr>
      <vt:lpstr>Fitness function</vt:lpstr>
      <vt:lpstr>How to turn fitness into probability of survival?</vt:lpstr>
      <vt:lpstr>Truncation selection</vt:lpstr>
      <vt:lpstr>Fitness proportionate selection (Roulette wheel selection)</vt:lpstr>
      <vt:lpstr>Stochastic universal sampling (SUS)</vt:lpstr>
      <vt:lpstr>Tournament selection</vt:lpstr>
      <vt:lpstr>*Rank-space selection</vt:lpstr>
      <vt:lpstr>*Rank-space selection</vt:lpstr>
      <vt:lpstr>Termination conditions</vt:lpstr>
      <vt:lpstr>Some applications</vt:lpstr>
      <vt:lpstr>Evolved hardware</vt:lpstr>
      <vt:lpstr>Evoluirana AI</vt:lpstr>
      <vt:lpstr>Evolved Virtual Creatures Karl Sims, 1994</vt:lpstr>
      <vt:lpstr>Literature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Genetski algoritmi</dc:title>
  <dc:creator>Miloš Pivaš</dc:creator>
  <cp:lastModifiedBy>Miloš Pivaš</cp:lastModifiedBy>
  <cp:revision>73</cp:revision>
  <dcterms:created xsi:type="dcterms:W3CDTF">2019-12-29T16:19:44Z</dcterms:created>
  <dcterms:modified xsi:type="dcterms:W3CDTF">2020-01-31T16:36:09Z</dcterms:modified>
</cp:coreProperties>
</file>